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5" r:id="rId3"/>
    <p:sldId id="266" r:id="rId4"/>
    <p:sldId id="276" r:id="rId5"/>
    <p:sldId id="267" r:id="rId6"/>
    <p:sldId id="268" r:id="rId7"/>
    <p:sldId id="269" r:id="rId8"/>
    <p:sldId id="270" r:id="rId9"/>
    <p:sldId id="271" r:id="rId10"/>
    <p:sldId id="272" r:id="rId11"/>
    <p:sldId id="273"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Title Card" id="{9693579B-CDA8-E448-A677-95B7E5A18B29}">
          <p14:sldIdLst>
            <p14:sldId id="256"/>
            <p14:sldId id="265"/>
            <p14:sldId id="266"/>
            <p14:sldId id="276"/>
            <p14:sldId id="267"/>
            <p14:sldId id="268"/>
            <p14:sldId id="269"/>
            <p14:sldId id="270"/>
            <p14:sldId id="271"/>
            <p14:sldId id="272"/>
            <p14:sldId id="273"/>
            <p14:sldId id="274"/>
            <p14:sldId id="275"/>
          </p14:sldIdLst>
        </p14:section>
        <p14:section name="Untitled Section" id="{84A02B54-AC39-AE4A-B42C-D723D9192C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A00"/>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94"/>
  </p:normalViewPr>
  <p:slideViewPr>
    <p:cSldViewPr snapToGrid="0">
      <p:cViewPr varScale="1">
        <p:scale>
          <a:sx n="121" d="100"/>
          <a:sy n="121" d="100"/>
        </p:scale>
        <p:origin x="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212A4-8290-3649-B206-171ADD2492EB}" type="datetimeFigureOut">
              <a:rPr lang="en-US" smtClean="0"/>
              <a:t>11/17/25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2E76C-438C-6D4B-92EF-944D54EEF5AA}" type="slidenum">
              <a:rPr lang="en-US" smtClean="0"/>
              <a:t>‹#›</a:t>
            </a:fld>
            <a:endParaRPr lang="en-US" dirty="0"/>
          </a:p>
        </p:txBody>
      </p:sp>
    </p:spTree>
    <p:extLst>
      <p:ext uri="{BB962C8B-B14F-4D97-AF65-F5344CB8AC3E}">
        <p14:creationId xmlns:p14="http://schemas.microsoft.com/office/powerpoint/2010/main" val="153331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2E76C-438C-6D4B-92EF-944D54EEF5AA}" type="slidenum">
              <a:rPr lang="en-US" smtClean="0"/>
              <a:t>7</a:t>
            </a:fld>
            <a:endParaRPr lang="en-US" dirty="0"/>
          </a:p>
        </p:txBody>
      </p:sp>
    </p:spTree>
    <p:extLst>
      <p:ext uri="{BB962C8B-B14F-4D97-AF65-F5344CB8AC3E}">
        <p14:creationId xmlns:p14="http://schemas.microsoft.com/office/powerpoint/2010/main" val="165297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E74E-F03C-10F4-5A69-4BA598414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EB80B7-05C5-AD07-05A6-2A80DD732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A9E8AF-18BB-6A94-61E1-22D5C88FB9FD}"/>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5" name="Footer Placeholder 4">
            <a:extLst>
              <a:ext uri="{FF2B5EF4-FFF2-40B4-BE49-F238E27FC236}">
                <a16:creationId xmlns:a16="http://schemas.microsoft.com/office/drawing/2014/main" id="{86209ABF-5F16-4B7A-5466-BDA7C25A75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8C2A34-713F-2DA6-26FB-7C89C07D4230}"/>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307253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54F7-709C-718B-7848-DC0A127CD4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F9F87-D578-A875-6565-D07DFAAB7C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BEED4-8FD0-D16C-7AF3-5A69FF9FA944}"/>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5" name="Footer Placeholder 4">
            <a:extLst>
              <a:ext uri="{FF2B5EF4-FFF2-40B4-BE49-F238E27FC236}">
                <a16:creationId xmlns:a16="http://schemas.microsoft.com/office/drawing/2014/main" id="{7EDCBFED-F8EA-FD94-727C-0D63F17A35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0F228F-F122-F9DF-9377-59FDB1396071}"/>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140137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A438F-8F8B-7BE4-0D61-80C94B2AB0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D67651-2A73-B9CA-CD61-1D7376F1DC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B57B1-908C-81EE-22C9-FF181210A1A5}"/>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5" name="Footer Placeholder 4">
            <a:extLst>
              <a:ext uri="{FF2B5EF4-FFF2-40B4-BE49-F238E27FC236}">
                <a16:creationId xmlns:a16="http://schemas.microsoft.com/office/drawing/2014/main" id="{08BB3DFD-D120-D1CE-828C-5A41E8CE77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4FE1CC-2764-9A40-C42E-3D6CEB1A76D6}"/>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278762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0271-C5E4-90CE-C03B-BC04A1901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2C47F-6840-88B3-560F-DCA019B92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30290-50A6-FD97-E96E-59A5DDAE242F}"/>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5" name="Footer Placeholder 4">
            <a:extLst>
              <a:ext uri="{FF2B5EF4-FFF2-40B4-BE49-F238E27FC236}">
                <a16:creationId xmlns:a16="http://schemas.microsoft.com/office/drawing/2014/main" id="{2E3F880F-88B0-2D5C-6B7A-B6373873F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67C0AC-BB6F-6EEB-BA10-0DE394BB5A46}"/>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120491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6AB7-5895-4B42-23A7-68B742BB9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13532-E759-769F-7F24-0EB2FA26E7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141C90-A04C-3C21-20F6-D4871DEFDA10}"/>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5" name="Footer Placeholder 4">
            <a:extLst>
              <a:ext uri="{FF2B5EF4-FFF2-40B4-BE49-F238E27FC236}">
                <a16:creationId xmlns:a16="http://schemas.microsoft.com/office/drawing/2014/main" id="{A53F5C67-145E-0C90-721D-02D4013EE3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85530F-3E79-B1AB-CA0F-1E8A830F5F9D}"/>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228245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4348-3208-6D4C-49EE-784D67999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562C2-E9D5-474C-2246-F65DD534D6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3CD4B-32B0-A278-B9C8-DE99C68900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2E28D-94C0-6ECE-419F-27FB84700EC3}"/>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6" name="Footer Placeholder 5">
            <a:extLst>
              <a:ext uri="{FF2B5EF4-FFF2-40B4-BE49-F238E27FC236}">
                <a16:creationId xmlns:a16="http://schemas.microsoft.com/office/drawing/2014/main" id="{FC9B142D-70D9-1A36-DCCA-A227924CF7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362070-5E43-B659-88F0-E7FB7194D4D7}"/>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255381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AC92-6B31-66DC-40FE-AC61A831D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B9A03B-D321-CA0A-157E-DED90152C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5170B5-2F59-62D0-18E1-4AA07FC5A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6384CD-F16B-A589-4713-F743942F9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8B3EBB-42B4-BAA7-1AC3-C7920B5664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23359-D9E9-28F7-4397-BD4F8F317399}"/>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8" name="Footer Placeholder 7">
            <a:extLst>
              <a:ext uri="{FF2B5EF4-FFF2-40B4-BE49-F238E27FC236}">
                <a16:creationId xmlns:a16="http://schemas.microsoft.com/office/drawing/2014/main" id="{7706210A-928E-7DAB-A3FE-26157DD927A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6B64C8-F18C-5FB2-9C16-0FDF39B31EF6}"/>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74882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31B4-8386-1AA2-4258-FA83014AB0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EC6CFE-EA6C-B76A-9CE5-25625CBD4C44}"/>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4" name="Footer Placeholder 3">
            <a:extLst>
              <a:ext uri="{FF2B5EF4-FFF2-40B4-BE49-F238E27FC236}">
                <a16:creationId xmlns:a16="http://schemas.microsoft.com/office/drawing/2014/main" id="{DD34965B-59C6-4E40-12D6-6E2F4BFA191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CFCAF7-315D-D0CD-2326-A3B974CBC713}"/>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71460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46C87-EC1F-B8E1-BA7A-46AECBDA378A}"/>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3" name="Footer Placeholder 2">
            <a:extLst>
              <a:ext uri="{FF2B5EF4-FFF2-40B4-BE49-F238E27FC236}">
                <a16:creationId xmlns:a16="http://schemas.microsoft.com/office/drawing/2014/main" id="{E3F5498A-D4F5-7684-EFCD-EB9FC39EE8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C95D48-4695-1CB0-4CA5-AA944BBCE75E}"/>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328018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7155-2971-1760-AFC2-11D04D6DA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20F91-577E-C0D6-5E69-1F97C0407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B5C070-F7AB-BF7D-84A8-1FCBE62A4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3FA6B-3FAF-7CB3-6378-3612BDBC3680}"/>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6" name="Footer Placeholder 5">
            <a:extLst>
              <a:ext uri="{FF2B5EF4-FFF2-40B4-BE49-F238E27FC236}">
                <a16:creationId xmlns:a16="http://schemas.microsoft.com/office/drawing/2014/main" id="{668DA7F5-ADEC-7958-58D3-A472316FD3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827B1D-02B4-1F8A-B700-527D0AB6E6C0}"/>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230819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8527-E5E6-DB31-892C-B012C8E4F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29B6B1-4AFE-4FB1-B16B-B1E0B561D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D4BCFF-CC8D-28AA-28AB-CA6DB8313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C2E33-3960-DE9E-E1F9-5F4B598754BB}"/>
              </a:ext>
            </a:extLst>
          </p:cNvPr>
          <p:cNvSpPr>
            <a:spLocks noGrp="1"/>
          </p:cNvSpPr>
          <p:nvPr>
            <p:ph type="dt" sz="half" idx="10"/>
          </p:nvPr>
        </p:nvSpPr>
        <p:spPr/>
        <p:txBody>
          <a:bodyPr/>
          <a:lstStyle/>
          <a:p>
            <a:fld id="{C8FF7762-06BD-4649-BF00-7BFF05C11B17}" type="datetimeFigureOut">
              <a:rPr lang="en-US" smtClean="0"/>
              <a:t>11/17/25</a:t>
            </a:fld>
            <a:endParaRPr lang="en-US" dirty="0"/>
          </a:p>
        </p:txBody>
      </p:sp>
      <p:sp>
        <p:nvSpPr>
          <p:cNvPr id="6" name="Footer Placeholder 5">
            <a:extLst>
              <a:ext uri="{FF2B5EF4-FFF2-40B4-BE49-F238E27FC236}">
                <a16:creationId xmlns:a16="http://schemas.microsoft.com/office/drawing/2014/main" id="{87DC6926-8A20-B08B-1BEF-6A97A23A02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0AC889-AE1D-5CD6-6C1D-4AE336A66645}"/>
              </a:ext>
            </a:extLst>
          </p:cNvPr>
          <p:cNvSpPr>
            <a:spLocks noGrp="1"/>
          </p:cNvSpPr>
          <p:nvPr>
            <p:ph type="sldNum" sz="quarter" idx="12"/>
          </p:nvPr>
        </p:nvSpPr>
        <p:spPr/>
        <p:txBody>
          <a:bodyPr/>
          <a:lstStyle/>
          <a:p>
            <a:fld id="{019F19F7-93A4-DA4F-A478-8F52604E1FBE}" type="slidenum">
              <a:rPr lang="en-US" smtClean="0"/>
              <a:t>‹#›</a:t>
            </a:fld>
            <a:endParaRPr lang="en-US" dirty="0"/>
          </a:p>
        </p:txBody>
      </p:sp>
    </p:spTree>
    <p:extLst>
      <p:ext uri="{BB962C8B-B14F-4D97-AF65-F5344CB8AC3E}">
        <p14:creationId xmlns:p14="http://schemas.microsoft.com/office/powerpoint/2010/main" val="257150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154AE-18FA-0C91-44D1-E5754DB2A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FB8A5-29B0-E26F-F022-53DE60514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F3155-9A45-3F9E-91D7-F6F8A7DC2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FF7762-06BD-4649-BF00-7BFF05C11B17}" type="datetimeFigureOut">
              <a:rPr lang="en-US" smtClean="0"/>
              <a:t>11/17/25</a:t>
            </a:fld>
            <a:endParaRPr lang="en-US" dirty="0"/>
          </a:p>
        </p:txBody>
      </p:sp>
      <p:sp>
        <p:nvSpPr>
          <p:cNvPr id="5" name="Footer Placeholder 4">
            <a:extLst>
              <a:ext uri="{FF2B5EF4-FFF2-40B4-BE49-F238E27FC236}">
                <a16:creationId xmlns:a16="http://schemas.microsoft.com/office/drawing/2014/main" id="{7304722E-685F-7ADB-24AC-4F322A03B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AC6AD9A-946C-3FE3-BD60-5C855451B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9F19F7-93A4-DA4F-A478-8F52604E1FBE}" type="slidenum">
              <a:rPr lang="en-US" smtClean="0"/>
              <a:t>‹#›</a:t>
            </a:fld>
            <a:endParaRPr lang="en-US" dirty="0"/>
          </a:p>
        </p:txBody>
      </p:sp>
    </p:spTree>
    <p:extLst>
      <p:ext uri="{BB962C8B-B14F-4D97-AF65-F5344CB8AC3E}">
        <p14:creationId xmlns:p14="http://schemas.microsoft.com/office/powerpoint/2010/main" val="207562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decademy.com/article/what-is-digital-accessibility"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webaim.org/standards/wcag/checklist" TargetMode="External"/><Relationship Id="rId4" Type="http://schemas.openxmlformats.org/officeDocument/2006/relationships/hyperlink" Target="https://www.w3.org/standards/history/WCAG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news-room/fact-sheets/detail/disability-and-health"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99percentinvisible.org/episode/curb-cu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www.youtube.com/watch?v=QWPWgaDqbZ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49B62B-5289-F143-3BF4-765706E43E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alphaModFix/>
          </a:blip>
          <a:srcRect/>
          <a:stretch>
            <a:fillRect/>
          </a:stretch>
        </p:blipFill>
        <p:spPr>
          <a:xfrm>
            <a:off x="0" y="10898"/>
            <a:ext cx="12191980" cy="6857999"/>
          </a:xfrm>
          <a:prstGeom prst="rect">
            <a:avLst/>
          </a:prstGeom>
        </p:spPr>
      </p:pic>
      <p:sp>
        <p:nvSpPr>
          <p:cNvPr id="2" name="Title 1">
            <a:extLst>
              <a:ext uri="{FF2B5EF4-FFF2-40B4-BE49-F238E27FC236}">
                <a16:creationId xmlns:a16="http://schemas.microsoft.com/office/drawing/2014/main" id="{764C2953-BDA3-027A-7DE4-A84ACA19C80A}"/>
              </a:ext>
            </a:extLst>
          </p:cNvPr>
          <p:cNvSpPr>
            <a:spLocks noGrp="1"/>
          </p:cNvSpPr>
          <p:nvPr>
            <p:ph type="ctrTitle"/>
          </p:nvPr>
        </p:nvSpPr>
        <p:spPr>
          <a:xfrm>
            <a:off x="1523980" y="3005115"/>
            <a:ext cx="9144000" cy="1860166"/>
          </a:xfrm>
        </p:spPr>
        <p:txBody>
          <a:bodyPr>
            <a:normAutofit fontScale="90000"/>
          </a:bodyPr>
          <a:lstStyle/>
          <a:p>
            <a:r>
              <a:rPr lang="en-US" sz="6600" b="1" i="1" dirty="0">
                <a:solidFill>
                  <a:srgbClr val="FFFFFF"/>
                </a:solidFill>
                <a:latin typeface="Config Variable Condensed Black Condensed" pitchFamily="2" charset="77"/>
              </a:rPr>
              <a:t>Why digital accessibility should be a part of your skillset</a:t>
            </a:r>
            <a:br>
              <a:rPr lang="en-US" sz="6600" b="1" i="1" dirty="0">
                <a:solidFill>
                  <a:srgbClr val="FFFFFF"/>
                </a:solidFill>
                <a:latin typeface="Config Variable Condensed Black Condensed" pitchFamily="2" charset="77"/>
              </a:rPr>
            </a:br>
            <a:endParaRPr lang="en-US" sz="6600" b="1" i="1" dirty="0">
              <a:solidFill>
                <a:srgbClr val="FFFFFF"/>
              </a:solidFill>
              <a:latin typeface="Config Variable Condensed Black Condensed" pitchFamily="2" charset="77"/>
            </a:endParaRPr>
          </a:p>
        </p:txBody>
      </p:sp>
      <p:sp>
        <p:nvSpPr>
          <p:cNvPr id="3" name="Subtitle 2">
            <a:extLst>
              <a:ext uri="{FF2B5EF4-FFF2-40B4-BE49-F238E27FC236}">
                <a16:creationId xmlns:a16="http://schemas.microsoft.com/office/drawing/2014/main" id="{AF0FF752-2D69-19AB-320A-37A32A09851F}"/>
              </a:ext>
            </a:extLst>
          </p:cNvPr>
          <p:cNvSpPr>
            <a:spLocks noGrp="1"/>
          </p:cNvSpPr>
          <p:nvPr>
            <p:ph type="subTitle" idx="1"/>
          </p:nvPr>
        </p:nvSpPr>
        <p:spPr>
          <a:xfrm>
            <a:off x="1524000" y="4159404"/>
            <a:ext cx="9144000" cy="1098395"/>
          </a:xfrm>
        </p:spPr>
        <p:txBody>
          <a:bodyPr>
            <a:normAutofit/>
          </a:bodyPr>
          <a:lstStyle/>
          <a:p>
            <a:r>
              <a:rPr lang="en-US" sz="3200" b="1" i="1" dirty="0">
                <a:solidFill>
                  <a:srgbClr val="EAAA00"/>
                </a:solidFill>
                <a:latin typeface="Config Variable" pitchFamily="2" charset="77"/>
              </a:rPr>
              <a:t>and your workflow too.</a:t>
            </a:r>
          </a:p>
        </p:txBody>
      </p:sp>
    </p:spTree>
    <p:extLst>
      <p:ext uri="{BB962C8B-B14F-4D97-AF65-F5344CB8AC3E}">
        <p14:creationId xmlns:p14="http://schemas.microsoft.com/office/powerpoint/2010/main" val="9390372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150CD-06D3-62EA-30CA-F52D28E8EF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CACA8A-5CBA-BC2C-5826-829050D815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22810AA-8BDC-4F6C-4899-7998E669D392}"/>
              </a:ext>
            </a:extLst>
          </p:cNvPr>
          <p:cNvSpPr txBox="1"/>
          <p:nvPr/>
        </p:nvSpPr>
        <p:spPr>
          <a:xfrm>
            <a:off x="861409" y="761125"/>
            <a:ext cx="10121901" cy="830997"/>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P.O.U.R - Robust</a:t>
            </a:r>
          </a:p>
        </p:txBody>
      </p:sp>
      <p:sp>
        <p:nvSpPr>
          <p:cNvPr id="5" name="TextBox 4">
            <a:extLst>
              <a:ext uri="{FF2B5EF4-FFF2-40B4-BE49-F238E27FC236}">
                <a16:creationId xmlns:a16="http://schemas.microsoft.com/office/drawing/2014/main" id="{1E5E04C9-0136-DE5B-9679-E0D32EEFF2B6}"/>
              </a:ext>
            </a:extLst>
          </p:cNvPr>
          <p:cNvSpPr txBox="1"/>
          <p:nvPr/>
        </p:nvSpPr>
        <p:spPr>
          <a:xfrm>
            <a:off x="861409" y="1904125"/>
            <a:ext cx="10006287" cy="3108543"/>
          </a:xfrm>
          <a:prstGeom prst="rect">
            <a:avLst/>
          </a:prstGeom>
          <a:noFill/>
        </p:spPr>
        <p:txBody>
          <a:bodyPr wrap="square" rtlCol="0">
            <a:spAutoFit/>
          </a:bodyPr>
          <a:lstStyle/>
          <a:p>
            <a:r>
              <a:rPr lang="en-US" sz="2800" i="1" dirty="0">
                <a:solidFill>
                  <a:schemeClr val="tx1">
                    <a:lumMod val="75000"/>
                    <a:lumOff val="25000"/>
                  </a:schemeClr>
                </a:solidFill>
                <a:latin typeface="Config Variable Condensed Condensed" pitchFamily="2" charset="77"/>
              </a:rPr>
              <a:t>Content must be functional across multiple different platforms and able to interact with assistive technology.</a:t>
            </a:r>
          </a:p>
          <a:p>
            <a:r>
              <a:rPr lang="en-US" sz="2800" b="1" i="1" dirty="0">
                <a:solidFill>
                  <a:schemeClr val="tx1">
                    <a:lumMod val="75000"/>
                    <a:lumOff val="25000"/>
                  </a:schemeClr>
                </a:solidFill>
                <a:latin typeface="Config Variable Condensed Condensed" pitchFamily="2" charset="77"/>
              </a:rPr>
              <a:t>Example:</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rPr>
              <a:t>ARIA roles - </a:t>
            </a:r>
            <a:r>
              <a:rPr lang="en-US" sz="2800" i="1" dirty="0">
                <a:solidFill>
                  <a:schemeClr val="tx1">
                    <a:lumMod val="75000"/>
                    <a:lumOff val="25000"/>
                  </a:schemeClr>
                </a:solidFill>
                <a:latin typeface="Config Variable Condensed Condensed" pitchFamily="2" charset="77"/>
              </a:rPr>
              <a:t>Provides additional information about what certain elements and sections of the page are for. It also helps describe the status of an element to non-sighted user. </a:t>
            </a:r>
          </a:p>
          <a:p>
            <a:endParaRPr lang="en-US" sz="2800" i="1" dirty="0">
              <a:solidFill>
                <a:schemeClr val="tx1">
                  <a:lumMod val="75000"/>
                  <a:lumOff val="25000"/>
                </a:schemeClr>
              </a:solidFill>
              <a:latin typeface="Config Variable Condensed Condensed" pitchFamily="2" charset="77"/>
            </a:endParaRPr>
          </a:p>
        </p:txBody>
      </p:sp>
    </p:spTree>
    <p:extLst>
      <p:ext uri="{BB962C8B-B14F-4D97-AF65-F5344CB8AC3E}">
        <p14:creationId xmlns:p14="http://schemas.microsoft.com/office/powerpoint/2010/main" val="111531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B32E8-E4CE-53CD-BABC-DD8D534A3D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23233E-5167-1866-69A5-06D935DE9A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3542665-6823-7E4F-A5D1-77D83A70E99A}"/>
              </a:ext>
            </a:extLst>
          </p:cNvPr>
          <p:cNvSpPr txBox="1"/>
          <p:nvPr/>
        </p:nvSpPr>
        <p:spPr>
          <a:xfrm>
            <a:off x="861409" y="761125"/>
            <a:ext cx="10121901" cy="1569660"/>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Why you should think about digital accessibility from the start</a:t>
            </a:r>
          </a:p>
        </p:txBody>
      </p:sp>
      <p:sp>
        <p:nvSpPr>
          <p:cNvPr id="5" name="TextBox 4">
            <a:extLst>
              <a:ext uri="{FF2B5EF4-FFF2-40B4-BE49-F238E27FC236}">
                <a16:creationId xmlns:a16="http://schemas.microsoft.com/office/drawing/2014/main" id="{4F4E7F22-A2A8-F99C-F848-68C4637575B3}"/>
              </a:ext>
            </a:extLst>
          </p:cNvPr>
          <p:cNvSpPr txBox="1"/>
          <p:nvPr/>
        </p:nvSpPr>
        <p:spPr>
          <a:xfrm>
            <a:off x="861409" y="2330785"/>
            <a:ext cx="10006287" cy="2677656"/>
          </a:xfrm>
          <a:prstGeom prst="rect">
            <a:avLst/>
          </a:prstGeom>
          <a:noFill/>
        </p:spPr>
        <p:txBody>
          <a:bodyPr wrap="square" rtlCol="0">
            <a:spAutoFit/>
          </a:bodyPr>
          <a:lstStyle/>
          <a:p>
            <a:r>
              <a:rPr lang="en-US" sz="2800" i="1" dirty="0">
                <a:solidFill>
                  <a:schemeClr val="tx1">
                    <a:lumMod val="75000"/>
                    <a:lumOff val="25000"/>
                  </a:schemeClr>
                </a:solidFill>
                <a:latin typeface="Config Variable Condensed Condensed" pitchFamily="2" charset="77"/>
              </a:rPr>
              <a:t>Incorporating accessible design from the beginning saves time, money, and stress by helping you avoid issues that you might run into later. This also makes accessibility a fundamental part of your design and not just band-aid solutions to issues that may arise later in testing. </a:t>
            </a:r>
          </a:p>
          <a:p>
            <a:endParaRPr lang="en-US" sz="2800" i="1" dirty="0">
              <a:solidFill>
                <a:schemeClr val="tx1">
                  <a:lumMod val="75000"/>
                  <a:lumOff val="25000"/>
                </a:schemeClr>
              </a:solidFill>
              <a:latin typeface="Config Variable Condensed Condensed" pitchFamily="2" charset="77"/>
            </a:endParaRPr>
          </a:p>
        </p:txBody>
      </p:sp>
    </p:spTree>
    <p:extLst>
      <p:ext uri="{BB962C8B-B14F-4D97-AF65-F5344CB8AC3E}">
        <p14:creationId xmlns:p14="http://schemas.microsoft.com/office/powerpoint/2010/main" val="413866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23E66-7C71-CCA2-476E-7B8FF6A95C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10DB3D-3AA7-7353-4C91-C9E44497F7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2F683D8-EF4E-35C3-1BB9-6ACD3004CDAD}"/>
              </a:ext>
            </a:extLst>
          </p:cNvPr>
          <p:cNvSpPr txBox="1"/>
          <p:nvPr/>
        </p:nvSpPr>
        <p:spPr>
          <a:xfrm>
            <a:off x="861409" y="761125"/>
            <a:ext cx="10121901" cy="1569660"/>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Where you should go to learn more about digital accessibility</a:t>
            </a:r>
          </a:p>
        </p:txBody>
      </p:sp>
      <p:sp>
        <p:nvSpPr>
          <p:cNvPr id="5" name="TextBox 4">
            <a:extLst>
              <a:ext uri="{FF2B5EF4-FFF2-40B4-BE49-F238E27FC236}">
                <a16:creationId xmlns:a16="http://schemas.microsoft.com/office/drawing/2014/main" id="{09906C15-E177-539D-FD2A-CDD9589C5343}"/>
              </a:ext>
            </a:extLst>
          </p:cNvPr>
          <p:cNvSpPr txBox="1"/>
          <p:nvPr/>
        </p:nvSpPr>
        <p:spPr>
          <a:xfrm>
            <a:off x="861409" y="2330785"/>
            <a:ext cx="10006287"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hlinkClick r:id="rId3"/>
              </a:rPr>
              <a:t>Codeacademy</a:t>
            </a:r>
            <a:r>
              <a:rPr lang="en-US" sz="2800" b="1" i="1" dirty="0">
                <a:solidFill>
                  <a:schemeClr val="tx1">
                    <a:lumMod val="75000"/>
                    <a:lumOff val="25000"/>
                  </a:schemeClr>
                </a:solidFill>
                <a:latin typeface="Config Variable Condensed Condensed" pitchFamily="2" charset="77"/>
              </a:rPr>
              <a:t> - </a:t>
            </a:r>
            <a:r>
              <a:rPr lang="en-US" sz="2800" i="1" dirty="0">
                <a:solidFill>
                  <a:schemeClr val="tx1">
                    <a:lumMod val="75000"/>
                    <a:lumOff val="25000"/>
                  </a:schemeClr>
                </a:solidFill>
                <a:latin typeface="Config Variable Condensed Condensed" pitchFamily="2" charset="77"/>
              </a:rPr>
              <a:t>Has a lot of articles related to accessibility and the web, along with other resources to get you started. </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hlinkClick r:id="rId4"/>
              </a:rPr>
              <a:t>W3C Website </a:t>
            </a:r>
            <a:r>
              <a:rPr lang="en-US" sz="2800" b="1" i="1" dirty="0">
                <a:solidFill>
                  <a:schemeClr val="tx1">
                    <a:lumMod val="75000"/>
                    <a:lumOff val="25000"/>
                  </a:schemeClr>
                </a:solidFill>
                <a:latin typeface="Config Variable Condensed Condensed" pitchFamily="2" charset="77"/>
              </a:rPr>
              <a:t>- </a:t>
            </a:r>
            <a:r>
              <a:rPr lang="en-US" sz="2800" i="1" dirty="0">
                <a:solidFill>
                  <a:schemeClr val="tx1">
                    <a:lumMod val="75000"/>
                    <a:lumOff val="25000"/>
                  </a:schemeClr>
                </a:solidFill>
                <a:latin typeface="Config Variable Condensed Condensed" pitchFamily="2" charset="77"/>
              </a:rPr>
              <a:t>Provides information about WCAG.</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hlinkClick r:id="rId5"/>
              </a:rPr>
              <a:t>Webaim</a:t>
            </a:r>
            <a:r>
              <a:rPr lang="en-US" sz="2800" b="1" i="1" dirty="0">
                <a:solidFill>
                  <a:schemeClr val="tx1">
                    <a:lumMod val="75000"/>
                    <a:lumOff val="25000"/>
                  </a:schemeClr>
                </a:solidFill>
                <a:latin typeface="Config Variable Condensed Condensed" pitchFamily="2" charset="77"/>
              </a:rPr>
              <a:t> - </a:t>
            </a:r>
            <a:r>
              <a:rPr lang="en-US" sz="2800" i="1" dirty="0">
                <a:solidFill>
                  <a:schemeClr val="tx1">
                    <a:lumMod val="75000"/>
                    <a:lumOff val="25000"/>
                  </a:schemeClr>
                </a:solidFill>
                <a:latin typeface="Config Variable Condensed Condensed" pitchFamily="2" charset="77"/>
              </a:rPr>
              <a:t>Provides a free contrast checker and has a WCAG checklist to refer to. </a:t>
            </a:r>
          </a:p>
          <a:p>
            <a:endParaRPr lang="en-US" sz="2800" i="1" dirty="0">
              <a:solidFill>
                <a:schemeClr val="tx1">
                  <a:lumMod val="75000"/>
                  <a:lumOff val="25000"/>
                </a:schemeClr>
              </a:solidFill>
              <a:latin typeface="Config Variable Condensed Condensed" pitchFamily="2" charset="77"/>
            </a:endParaRPr>
          </a:p>
        </p:txBody>
      </p:sp>
    </p:spTree>
    <p:extLst>
      <p:ext uri="{BB962C8B-B14F-4D97-AF65-F5344CB8AC3E}">
        <p14:creationId xmlns:p14="http://schemas.microsoft.com/office/powerpoint/2010/main" val="3792578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A009-03DB-6851-82B4-0F4C438E89A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43B538-D30E-3444-341A-4DE5640E58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pic>
        <p:nvPicPr>
          <p:cNvPr id="5" name="Picture 4" descr="A flying WV logo with West Virginia University’s tag line, Let’s go!">
            <a:extLst>
              <a:ext uri="{FF2B5EF4-FFF2-40B4-BE49-F238E27FC236}">
                <a16:creationId xmlns:a16="http://schemas.microsoft.com/office/drawing/2014/main" id="{7E7D3BE6-C408-33EE-1686-577074139D29}"/>
              </a:ext>
            </a:extLst>
          </p:cNvPr>
          <p:cNvPicPr>
            <a:picLocks noChangeAspect="1"/>
          </p:cNvPicPr>
          <p:nvPr/>
        </p:nvPicPr>
        <p:blipFill>
          <a:blip r:embed="rId3"/>
          <a:srcRect l="19771" t="33987" r="21570" b="29993"/>
          <a:stretch>
            <a:fillRect/>
          </a:stretch>
        </p:blipFill>
        <p:spPr>
          <a:xfrm>
            <a:off x="3492500" y="2641599"/>
            <a:ext cx="4559300" cy="1574801"/>
          </a:xfrm>
          <a:prstGeom prst="rect">
            <a:avLst/>
          </a:prstGeom>
        </p:spPr>
      </p:pic>
    </p:spTree>
    <p:extLst>
      <p:ext uri="{BB962C8B-B14F-4D97-AF65-F5344CB8AC3E}">
        <p14:creationId xmlns:p14="http://schemas.microsoft.com/office/powerpoint/2010/main" val="140138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22A3B-FEC2-5790-0A58-9D070305AAF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8636385-D760-7DDE-5968-9CF512E0FF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F933C67-72FA-01F2-B354-41077B411113}"/>
              </a:ext>
            </a:extLst>
          </p:cNvPr>
          <p:cNvSpPr txBox="1"/>
          <p:nvPr/>
        </p:nvSpPr>
        <p:spPr>
          <a:xfrm>
            <a:off x="861409" y="761125"/>
            <a:ext cx="9440985" cy="830997"/>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What is digital accessibility?</a:t>
            </a:r>
          </a:p>
        </p:txBody>
      </p:sp>
      <p:sp>
        <p:nvSpPr>
          <p:cNvPr id="5" name="TextBox 4">
            <a:extLst>
              <a:ext uri="{FF2B5EF4-FFF2-40B4-BE49-F238E27FC236}">
                <a16:creationId xmlns:a16="http://schemas.microsoft.com/office/drawing/2014/main" id="{D7586432-3C5F-CD40-A47B-C72E997AE894}"/>
              </a:ext>
            </a:extLst>
          </p:cNvPr>
          <p:cNvSpPr txBox="1"/>
          <p:nvPr/>
        </p:nvSpPr>
        <p:spPr>
          <a:xfrm>
            <a:off x="861410" y="1904125"/>
            <a:ext cx="9554342" cy="3170099"/>
          </a:xfrm>
          <a:prstGeom prst="rect">
            <a:avLst/>
          </a:prstGeom>
          <a:noFill/>
        </p:spPr>
        <p:txBody>
          <a:bodyPr wrap="square" rtlCol="0">
            <a:spAutoFit/>
          </a:bodyPr>
          <a:lstStyle/>
          <a:p>
            <a:r>
              <a:rPr lang="en-US" sz="2400" i="1" dirty="0">
                <a:solidFill>
                  <a:schemeClr val="tx1">
                    <a:lumMod val="75000"/>
                    <a:lumOff val="25000"/>
                  </a:schemeClr>
                </a:solidFill>
                <a:latin typeface="Config Variable Condensed Condensed" pitchFamily="2" charset="77"/>
              </a:rPr>
              <a:t>Digital accessibility is the idea of designing a website, or other digital medium, in a way that a user with disabilities or sensory impairments can still access the same information that a person without disabilities can. Some examples of disabilities or impairments include:</a:t>
            </a:r>
          </a:p>
          <a:p>
            <a:pPr marL="457200" indent="-457200">
              <a:buFont typeface="Arial" panose="020B0604020202020204" pitchFamily="34" charset="0"/>
              <a:buChar char="•"/>
            </a:pPr>
            <a:r>
              <a:rPr lang="en-US" sz="2400" i="1" dirty="0">
                <a:solidFill>
                  <a:schemeClr val="tx1">
                    <a:lumMod val="75000"/>
                    <a:lumOff val="25000"/>
                  </a:schemeClr>
                </a:solidFill>
                <a:latin typeface="Config Variable Condensed Condensed" pitchFamily="2" charset="77"/>
              </a:rPr>
              <a:t>A user with visual impairments that relies on a screen reader</a:t>
            </a:r>
          </a:p>
          <a:p>
            <a:pPr marL="457200" indent="-457200">
              <a:buFont typeface="Arial" panose="020B0604020202020204" pitchFamily="34" charset="0"/>
              <a:buChar char="•"/>
            </a:pPr>
            <a:r>
              <a:rPr lang="en-US" sz="2400" i="1" dirty="0">
                <a:solidFill>
                  <a:schemeClr val="tx1">
                    <a:lumMod val="75000"/>
                    <a:lumOff val="25000"/>
                  </a:schemeClr>
                </a:solidFill>
                <a:latin typeface="Config Variable Condensed Condensed" pitchFamily="2" charset="77"/>
              </a:rPr>
              <a:t>A user with limited mobility that uses on an eye tracker</a:t>
            </a:r>
          </a:p>
          <a:p>
            <a:pPr marL="457200" indent="-457200">
              <a:buFont typeface="Arial" panose="020B0604020202020204" pitchFamily="34" charset="0"/>
              <a:buChar char="•"/>
            </a:pPr>
            <a:r>
              <a:rPr lang="en-US" sz="2400" i="1" dirty="0">
                <a:solidFill>
                  <a:schemeClr val="tx1">
                    <a:lumMod val="75000"/>
                    <a:lumOff val="25000"/>
                  </a:schemeClr>
                </a:solidFill>
                <a:latin typeface="Config Variable Condensed Condensed" pitchFamily="2" charset="77"/>
              </a:rPr>
              <a:t>A user who cannot hear and needs to use captions to enjoy a video</a:t>
            </a:r>
          </a:p>
          <a:p>
            <a:endParaRPr lang="en-US" sz="3200" b="1" i="1" dirty="0">
              <a:solidFill>
                <a:schemeClr val="bg2">
                  <a:lumMod val="50000"/>
                </a:schemeClr>
              </a:solidFill>
              <a:latin typeface="Config Variable Condensed Condensed" pitchFamily="2" charset="77"/>
            </a:endParaRPr>
          </a:p>
        </p:txBody>
      </p:sp>
    </p:spTree>
    <p:extLst>
      <p:ext uri="{BB962C8B-B14F-4D97-AF65-F5344CB8AC3E}">
        <p14:creationId xmlns:p14="http://schemas.microsoft.com/office/powerpoint/2010/main" val="125723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8B028-646C-E285-E199-9ACEFA031D7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27F194-B13E-92F1-6894-AC36C163B1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E5C8E0-9E40-BB47-1009-9A284E58699A}"/>
              </a:ext>
            </a:extLst>
          </p:cNvPr>
          <p:cNvSpPr txBox="1"/>
          <p:nvPr/>
        </p:nvSpPr>
        <p:spPr>
          <a:xfrm>
            <a:off x="861409" y="761125"/>
            <a:ext cx="9440985" cy="830997"/>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Why it’s important</a:t>
            </a:r>
          </a:p>
        </p:txBody>
      </p:sp>
      <p:sp>
        <p:nvSpPr>
          <p:cNvPr id="5" name="TextBox 4">
            <a:extLst>
              <a:ext uri="{FF2B5EF4-FFF2-40B4-BE49-F238E27FC236}">
                <a16:creationId xmlns:a16="http://schemas.microsoft.com/office/drawing/2014/main" id="{94949430-F6AD-0679-D3A7-85A78AADADEE}"/>
              </a:ext>
            </a:extLst>
          </p:cNvPr>
          <p:cNvSpPr txBox="1"/>
          <p:nvPr/>
        </p:nvSpPr>
        <p:spPr>
          <a:xfrm>
            <a:off x="861410" y="1904125"/>
            <a:ext cx="9554342" cy="3847207"/>
          </a:xfrm>
          <a:prstGeom prst="rect">
            <a:avLst/>
          </a:prstGeom>
          <a:noFill/>
        </p:spPr>
        <p:txBody>
          <a:bodyPr wrap="square" rtlCol="0">
            <a:spAutoFit/>
          </a:bodyPr>
          <a:lstStyle/>
          <a:p>
            <a:pPr marL="457200" indent="-457200">
              <a:buFont typeface="Arial" panose="020B0604020202020204" pitchFamily="34" charset="0"/>
              <a:buChar char="•"/>
            </a:pPr>
            <a:r>
              <a:rPr lang="en-US" sz="2400" i="1" dirty="0">
                <a:solidFill>
                  <a:schemeClr val="tx1">
                    <a:lumMod val="75000"/>
                    <a:lumOff val="25000"/>
                  </a:schemeClr>
                </a:solidFill>
                <a:latin typeface="Config Variable Condensed Condensed" pitchFamily="2" charset="77"/>
              </a:rPr>
              <a:t>According to the </a:t>
            </a:r>
            <a:r>
              <a:rPr lang="en-US" sz="2400" i="1" dirty="0">
                <a:solidFill>
                  <a:schemeClr val="tx1">
                    <a:lumMod val="75000"/>
                    <a:lumOff val="25000"/>
                  </a:schemeClr>
                </a:solidFill>
                <a:latin typeface="Config Variable Condensed Condensed" pitchFamily="2" charset="77"/>
                <a:hlinkClick r:id="rId3"/>
              </a:rPr>
              <a:t>World Health Organization</a:t>
            </a:r>
            <a:r>
              <a:rPr lang="en-US" sz="2400" i="1" dirty="0">
                <a:solidFill>
                  <a:schemeClr val="tx1">
                    <a:lumMod val="75000"/>
                    <a:lumOff val="25000"/>
                  </a:schemeClr>
                </a:solidFill>
                <a:latin typeface="Config Variable Condensed Condensed" pitchFamily="2" charset="77"/>
              </a:rPr>
              <a:t>, an estimated 1.3 billion people experience significant disability. This represents 16% of the world’s population, or 1 in 6 of us. </a:t>
            </a:r>
          </a:p>
          <a:p>
            <a:pPr marL="457200" indent="-457200">
              <a:buFont typeface="Arial" panose="020B0604020202020204" pitchFamily="34" charset="0"/>
              <a:buChar char="•"/>
            </a:pPr>
            <a:r>
              <a:rPr lang="en-US" sz="2400" i="1" dirty="0">
                <a:solidFill>
                  <a:schemeClr val="tx1">
                    <a:lumMod val="75000"/>
                    <a:lumOff val="25000"/>
                  </a:schemeClr>
                </a:solidFill>
                <a:latin typeface="Config Variable Condensed Condensed" pitchFamily="2" charset="77"/>
              </a:rPr>
              <a:t>Some countries, including the U.S., there are laws for certain sites that demand that they be accessible. </a:t>
            </a:r>
          </a:p>
          <a:p>
            <a:pPr marL="457200" indent="-457200">
              <a:buFont typeface="Arial" panose="020B0604020202020204" pitchFamily="34" charset="0"/>
              <a:buChar char="•"/>
            </a:pPr>
            <a:r>
              <a:rPr lang="en-US" sz="2400" i="1" dirty="0">
                <a:solidFill>
                  <a:schemeClr val="tx1">
                    <a:lumMod val="75000"/>
                    <a:lumOff val="25000"/>
                  </a:schemeClr>
                </a:solidFill>
                <a:latin typeface="Config Variable Condensed Condensed" pitchFamily="2" charset="77"/>
              </a:rPr>
              <a:t>Accessible design benefits everyone, not just those with disabilities. A real-world example of this can be seen in the </a:t>
            </a:r>
            <a:r>
              <a:rPr lang="en-US" sz="2400" i="1" dirty="0">
                <a:solidFill>
                  <a:schemeClr val="tx1">
                    <a:lumMod val="75000"/>
                    <a:lumOff val="25000"/>
                  </a:schemeClr>
                </a:solidFill>
                <a:latin typeface="Config Variable Condensed Condensed" pitchFamily="2" charset="77"/>
                <a:hlinkClick r:id="rId4"/>
              </a:rPr>
              <a:t>curb-cut effect</a:t>
            </a:r>
            <a:r>
              <a:rPr lang="en-US" sz="2400" i="1" dirty="0">
                <a:solidFill>
                  <a:schemeClr val="tx1">
                    <a:lumMod val="75000"/>
                    <a:lumOff val="25000"/>
                  </a:schemeClr>
                </a:solidFill>
                <a:latin typeface="Config Variable Condensed Condensed" pitchFamily="2" charset="77"/>
              </a:rPr>
              <a:t>. While the curb-cut was made to make it easier for wheelchair users to use the sidewalk, it also benefited those who are not in a wheelchair as well. </a:t>
            </a:r>
          </a:p>
          <a:p>
            <a:endParaRPr lang="en-US" sz="2800" b="1" i="1" dirty="0">
              <a:solidFill>
                <a:schemeClr val="tx1">
                  <a:lumMod val="75000"/>
                  <a:lumOff val="25000"/>
                </a:schemeClr>
              </a:solidFill>
              <a:latin typeface="Config Variable Condensed Condensed" pitchFamily="2" charset="77"/>
            </a:endParaRPr>
          </a:p>
        </p:txBody>
      </p:sp>
    </p:spTree>
    <p:extLst>
      <p:ext uri="{BB962C8B-B14F-4D97-AF65-F5344CB8AC3E}">
        <p14:creationId xmlns:p14="http://schemas.microsoft.com/office/powerpoint/2010/main" val="7272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E11C9-7B17-5CE8-4B92-CA51EE9225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6C053E-55B8-E0FF-0829-32CD45DD7E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7E19835-EC53-8F6D-FCE8-E25E35CF433E}"/>
              </a:ext>
            </a:extLst>
          </p:cNvPr>
          <p:cNvSpPr txBox="1"/>
          <p:nvPr/>
        </p:nvSpPr>
        <p:spPr>
          <a:xfrm>
            <a:off x="703849" y="1300067"/>
            <a:ext cx="2832100" cy="5262979"/>
          </a:xfrm>
          <a:prstGeom prst="rect">
            <a:avLst/>
          </a:prstGeom>
          <a:noFill/>
        </p:spPr>
        <p:txBody>
          <a:bodyPr wrap="square" rtlCol="0">
            <a:spAutoFit/>
          </a:bodyPr>
          <a:lstStyle/>
          <a:p>
            <a:r>
              <a:rPr lang="en-US" sz="2400" b="1" i="1" dirty="0">
                <a:solidFill>
                  <a:schemeClr val="tx1">
                    <a:lumMod val="75000"/>
                    <a:lumOff val="25000"/>
                  </a:schemeClr>
                </a:solidFill>
                <a:latin typeface="Config Variable Condensed Condensed" pitchFamily="2" charset="77"/>
              </a:rPr>
              <a:t>An example of the curb-cut effect where you have a set of automatic doors and a set of traditional doors with handles. Which one are you more likely to use?</a:t>
            </a:r>
            <a:br>
              <a:rPr lang="en-US" sz="2400" b="1" i="1" dirty="0">
                <a:solidFill>
                  <a:schemeClr val="bg2">
                    <a:lumMod val="50000"/>
                  </a:schemeClr>
                </a:solidFill>
                <a:latin typeface="Config Variable Condensed Condensed" pitchFamily="2" charset="77"/>
              </a:rPr>
            </a:br>
            <a:br>
              <a:rPr lang="en-US" sz="2400" b="1" i="1" dirty="0">
                <a:solidFill>
                  <a:schemeClr val="bg2">
                    <a:lumMod val="50000"/>
                  </a:schemeClr>
                </a:solidFill>
                <a:latin typeface="Config Variable Condensed Condensed" pitchFamily="2" charset="77"/>
              </a:rPr>
            </a:br>
            <a:br>
              <a:rPr lang="en-US" sz="2400" b="1" i="1" dirty="0">
                <a:solidFill>
                  <a:schemeClr val="bg2">
                    <a:lumMod val="50000"/>
                  </a:schemeClr>
                </a:solidFill>
                <a:latin typeface="Config Variable Condensed Condensed" pitchFamily="2" charset="77"/>
              </a:rPr>
            </a:br>
            <a:br>
              <a:rPr lang="en-US" sz="2400" b="1" i="1" dirty="0">
                <a:solidFill>
                  <a:schemeClr val="bg2">
                    <a:lumMod val="50000"/>
                  </a:schemeClr>
                </a:solidFill>
                <a:latin typeface="Config Variable Condensed Condensed" pitchFamily="2" charset="77"/>
              </a:rPr>
            </a:br>
            <a:br>
              <a:rPr lang="en-US" sz="2400" b="1" i="1" dirty="0">
                <a:solidFill>
                  <a:schemeClr val="bg2">
                    <a:lumMod val="50000"/>
                  </a:schemeClr>
                </a:solidFill>
                <a:latin typeface="Config Variable Condensed Condensed" pitchFamily="2" charset="77"/>
              </a:rPr>
            </a:br>
            <a:endParaRPr lang="en-US" sz="2400" b="1" i="1" dirty="0">
              <a:solidFill>
                <a:schemeClr val="bg2">
                  <a:lumMod val="50000"/>
                </a:schemeClr>
              </a:solidFill>
              <a:latin typeface="Config Variable Condensed Condensed" pitchFamily="2" charset="77"/>
            </a:endParaRPr>
          </a:p>
        </p:txBody>
      </p:sp>
      <p:sp>
        <p:nvSpPr>
          <p:cNvPr id="5" name="Rectangle 4">
            <a:extLst>
              <a:ext uri="{FF2B5EF4-FFF2-40B4-BE49-F238E27FC236}">
                <a16:creationId xmlns:a16="http://schemas.microsoft.com/office/drawing/2014/main" id="{1816B219-AA43-648D-12C4-B561A3EDF95A}"/>
              </a:ext>
            </a:extLst>
          </p:cNvPr>
          <p:cNvSpPr/>
          <p:nvPr/>
        </p:nvSpPr>
        <p:spPr>
          <a:xfrm>
            <a:off x="3644118" y="966952"/>
            <a:ext cx="7816975" cy="476118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giving a presentation on stage. The current slide shows two sets of doors. One is a set of automatic doors and the other door has traditional handles. ">
            <a:extLst>
              <a:ext uri="{FF2B5EF4-FFF2-40B4-BE49-F238E27FC236}">
                <a16:creationId xmlns:a16="http://schemas.microsoft.com/office/drawing/2014/main" id="{7DEA0FCB-B359-7576-9776-2A63A1CC9A35}"/>
              </a:ext>
            </a:extLst>
          </p:cNvPr>
          <p:cNvPicPr>
            <a:picLocks noChangeAspect="1"/>
          </p:cNvPicPr>
          <p:nvPr/>
        </p:nvPicPr>
        <p:blipFill>
          <a:blip r:embed="rId3"/>
          <a:stretch>
            <a:fillRect/>
          </a:stretch>
        </p:blipFill>
        <p:spPr>
          <a:xfrm>
            <a:off x="3796862" y="779912"/>
            <a:ext cx="7772400" cy="4823019"/>
          </a:xfrm>
          <a:prstGeom prst="rect">
            <a:avLst/>
          </a:prstGeom>
        </p:spPr>
      </p:pic>
      <p:sp>
        <p:nvSpPr>
          <p:cNvPr id="8" name="TextBox 7">
            <a:extLst>
              <a:ext uri="{FF2B5EF4-FFF2-40B4-BE49-F238E27FC236}">
                <a16:creationId xmlns:a16="http://schemas.microsoft.com/office/drawing/2014/main" id="{73D53907-B303-1CAE-6E26-C689542F6AD4}"/>
              </a:ext>
            </a:extLst>
          </p:cNvPr>
          <p:cNvSpPr txBox="1"/>
          <p:nvPr/>
        </p:nvSpPr>
        <p:spPr>
          <a:xfrm>
            <a:off x="7360307" y="5860084"/>
            <a:ext cx="6048265" cy="307777"/>
          </a:xfrm>
          <a:prstGeom prst="rect">
            <a:avLst/>
          </a:prstGeom>
          <a:noFill/>
        </p:spPr>
        <p:txBody>
          <a:bodyPr wrap="square" rtlCol="0">
            <a:spAutoFit/>
          </a:bodyPr>
          <a:lstStyle/>
          <a:p>
            <a:r>
              <a:rPr lang="en-US" sz="1400" i="1" dirty="0">
                <a:solidFill>
                  <a:schemeClr val="tx1">
                    <a:lumMod val="75000"/>
                    <a:lumOff val="25000"/>
                  </a:schemeClr>
                </a:solidFill>
                <a:latin typeface="Config Variable Condensed Condensed" pitchFamily="2" charset="77"/>
              </a:rPr>
              <a:t>Screenshot taken from </a:t>
            </a:r>
            <a:r>
              <a:rPr lang="en-US" sz="1400" i="1" dirty="0">
                <a:solidFill>
                  <a:schemeClr val="tx1">
                    <a:lumMod val="75000"/>
                    <a:lumOff val="25000"/>
                  </a:schemeClr>
                </a:solidFill>
                <a:latin typeface="Config Variable Condensed Condensed" pitchFamily="2" charset="77"/>
                <a:hlinkClick r:id="rId4">
                  <a:extLst>
                    <a:ext uri="{A12FA001-AC4F-418D-AE19-62706E023703}">
                      <ahyp:hlinkClr xmlns:ahyp="http://schemas.microsoft.com/office/drawing/2018/hyperlinkcolor" val="tx"/>
                    </a:ext>
                  </a:extLst>
                </a:hlinkClick>
              </a:rPr>
              <a:t>Clive Loseby’s Ted talk</a:t>
            </a:r>
            <a:r>
              <a:rPr lang="en-US" sz="1400" i="1" dirty="0">
                <a:solidFill>
                  <a:schemeClr val="tx1">
                    <a:lumMod val="75000"/>
                    <a:lumOff val="25000"/>
                  </a:schemeClr>
                </a:solidFill>
                <a:latin typeface="Config Variable Condensed Condensed" pitchFamily="2" charset="77"/>
              </a:rPr>
              <a:t> on YouTube. </a:t>
            </a:r>
          </a:p>
        </p:txBody>
      </p:sp>
    </p:spTree>
    <p:extLst>
      <p:ext uri="{BB962C8B-B14F-4D97-AF65-F5344CB8AC3E}">
        <p14:creationId xmlns:p14="http://schemas.microsoft.com/office/powerpoint/2010/main" val="65143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F9159-9FA6-33E0-3145-75EEF65C32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53D89AA-CC7B-9F46-F983-D7F48AFD81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1264DA-FF34-94FE-38F2-F0191680D8DB}"/>
              </a:ext>
            </a:extLst>
          </p:cNvPr>
          <p:cNvSpPr txBox="1"/>
          <p:nvPr/>
        </p:nvSpPr>
        <p:spPr>
          <a:xfrm>
            <a:off x="861409" y="761125"/>
            <a:ext cx="9440985" cy="830997"/>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The creation of WCAG</a:t>
            </a:r>
          </a:p>
        </p:txBody>
      </p:sp>
      <p:sp>
        <p:nvSpPr>
          <p:cNvPr id="5" name="TextBox 4">
            <a:extLst>
              <a:ext uri="{FF2B5EF4-FFF2-40B4-BE49-F238E27FC236}">
                <a16:creationId xmlns:a16="http://schemas.microsoft.com/office/drawing/2014/main" id="{99CC9227-4029-43D1-B933-DE2D3A9D2C98}"/>
              </a:ext>
            </a:extLst>
          </p:cNvPr>
          <p:cNvSpPr txBox="1"/>
          <p:nvPr/>
        </p:nvSpPr>
        <p:spPr>
          <a:xfrm>
            <a:off x="861410" y="1904125"/>
            <a:ext cx="9554342" cy="4401205"/>
          </a:xfrm>
          <a:prstGeom prst="rect">
            <a:avLst/>
          </a:prstGeom>
          <a:noFill/>
        </p:spPr>
        <p:txBody>
          <a:bodyPr wrap="square" rtlCol="0">
            <a:spAutoFit/>
          </a:bodyPr>
          <a:lstStyle/>
          <a:p>
            <a:r>
              <a:rPr lang="en-US" sz="2800" i="1" dirty="0">
                <a:solidFill>
                  <a:schemeClr val="tx1">
                    <a:lumMod val="75000"/>
                    <a:lumOff val="25000"/>
                  </a:schemeClr>
                </a:solidFill>
                <a:latin typeface="Config Variable Condensed Condensed" pitchFamily="2" charset="77"/>
              </a:rPr>
              <a:t>In 1999, the World Wide Web Consortium (W3C) released the Web Content Accessibility Guidelines (WCAG). The first set of guidelines called WCAG 1.0 mainly focused on making content understandable and navigable. Almost 10 years later W3C released WCAG 2.0, which expanded upon 1.0 and started categorize the guidelines into 4 categories. These categories were Perceivable, Operable, Understandable, and Robust (POUR). WCAG 2.0 also introduced conformance levels which can determine how accessible your content is. </a:t>
            </a:r>
          </a:p>
          <a:p>
            <a:endParaRPr lang="en-US" sz="2800" b="1" i="1" dirty="0">
              <a:solidFill>
                <a:schemeClr val="tx1">
                  <a:lumMod val="75000"/>
                  <a:lumOff val="25000"/>
                </a:schemeClr>
              </a:solidFill>
              <a:latin typeface="Config Variable Condensed Condensed" pitchFamily="2" charset="77"/>
            </a:endParaRPr>
          </a:p>
        </p:txBody>
      </p:sp>
    </p:spTree>
    <p:extLst>
      <p:ext uri="{BB962C8B-B14F-4D97-AF65-F5344CB8AC3E}">
        <p14:creationId xmlns:p14="http://schemas.microsoft.com/office/powerpoint/2010/main" val="251274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24B44-8C9B-4084-EB05-8C25006FFD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0BF4A8-407E-A0F6-6C24-556B3CF1F8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1868F30-3406-EE3E-C095-38C08B31EAD9}"/>
              </a:ext>
            </a:extLst>
          </p:cNvPr>
          <p:cNvSpPr txBox="1"/>
          <p:nvPr/>
        </p:nvSpPr>
        <p:spPr>
          <a:xfrm>
            <a:off x="861409" y="761125"/>
            <a:ext cx="10121901" cy="830997"/>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How to think about digital accessibility</a:t>
            </a:r>
          </a:p>
        </p:txBody>
      </p:sp>
      <p:sp>
        <p:nvSpPr>
          <p:cNvPr id="5" name="TextBox 4">
            <a:extLst>
              <a:ext uri="{FF2B5EF4-FFF2-40B4-BE49-F238E27FC236}">
                <a16:creationId xmlns:a16="http://schemas.microsoft.com/office/drawing/2014/main" id="{282AAB69-2CAC-BEAD-3310-7D78AB06EE4F}"/>
              </a:ext>
            </a:extLst>
          </p:cNvPr>
          <p:cNvSpPr txBox="1"/>
          <p:nvPr/>
        </p:nvSpPr>
        <p:spPr>
          <a:xfrm>
            <a:off x="861410" y="1904125"/>
            <a:ext cx="9554342" cy="4832092"/>
          </a:xfrm>
          <a:prstGeom prst="rect">
            <a:avLst/>
          </a:prstGeom>
          <a:noFill/>
        </p:spPr>
        <p:txBody>
          <a:bodyPr wrap="square" rtlCol="0">
            <a:spAutoFit/>
          </a:bodyPr>
          <a:lstStyle/>
          <a:p>
            <a:r>
              <a:rPr lang="en-US" sz="2800" b="1" i="1" dirty="0">
                <a:solidFill>
                  <a:schemeClr val="tx1">
                    <a:lumMod val="75000"/>
                    <a:lumOff val="25000"/>
                  </a:schemeClr>
                </a:solidFill>
                <a:latin typeface="Config Variable Condensed Condensed" pitchFamily="2" charset="77"/>
              </a:rPr>
              <a:t>Perceivable​ - </a:t>
            </a:r>
            <a:r>
              <a:rPr lang="en-US" sz="2800" i="1" dirty="0">
                <a:solidFill>
                  <a:schemeClr val="tx1">
                    <a:lumMod val="75000"/>
                    <a:lumOff val="25000"/>
                  </a:schemeClr>
                </a:solidFill>
                <a:latin typeface="Config Variable Condensed Condensed" pitchFamily="2" charset="77"/>
              </a:rPr>
              <a:t>Information must be presented in ways the end user can perceive. ​</a:t>
            </a:r>
          </a:p>
          <a:p>
            <a:r>
              <a:rPr lang="en-US" sz="2800" b="1" i="1" dirty="0">
                <a:solidFill>
                  <a:schemeClr val="tx1">
                    <a:lumMod val="75000"/>
                    <a:lumOff val="25000"/>
                  </a:schemeClr>
                </a:solidFill>
                <a:latin typeface="Config Variable Condensed Condensed" pitchFamily="2" charset="77"/>
              </a:rPr>
              <a:t>Operable​ - </a:t>
            </a:r>
            <a:r>
              <a:rPr lang="en-US" sz="2800" i="1" dirty="0">
                <a:solidFill>
                  <a:schemeClr val="tx1">
                    <a:lumMod val="75000"/>
                    <a:lumOff val="25000"/>
                  </a:schemeClr>
                </a:solidFill>
                <a:latin typeface="Config Variable Condensed Condensed" pitchFamily="2" charset="77"/>
              </a:rPr>
              <a:t>Interface components must be operable by users who may be using different tools, such as voice commands, to interact with content​.</a:t>
            </a:r>
          </a:p>
          <a:p>
            <a:r>
              <a:rPr lang="en-US" sz="2800" b="1" i="1" dirty="0">
                <a:solidFill>
                  <a:schemeClr val="tx1">
                    <a:lumMod val="75000"/>
                    <a:lumOff val="25000"/>
                  </a:schemeClr>
                </a:solidFill>
                <a:latin typeface="Config Variable Condensed Condensed" pitchFamily="2" charset="77"/>
              </a:rPr>
              <a:t>Understandable - </a:t>
            </a:r>
            <a:r>
              <a:rPr lang="en-US" sz="2800" i="1" dirty="0">
                <a:solidFill>
                  <a:schemeClr val="tx1">
                    <a:lumMod val="75000"/>
                    <a:lumOff val="25000"/>
                  </a:schemeClr>
                </a:solidFill>
                <a:latin typeface="Config Variable Condensed Condensed" pitchFamily="2" charset="77"/>
              </a:rPr>
              <a:t>Users must be able to understand the content – ensure there is a logical flow and use the simplest, clearest language appropriate for your audience.​</a:t>
            </a:r>
          </a:p>
          <a:p>
            <a:r>
              <a:rPr lang="en-US" sz="2800" b="1" i="1" dirty="0">
                <a:solidFill>
                  <a:schemeClr val="tx1">
                    <a:lumMod val="75000"/>
                    <a:lumOff val="25000"/>
                  </a:schemeClr>
                </a:solidFill>
                <a:latin typeface="Config Variable Condensed Condensed" pitchFamily="2" charset="77"/>
              </a:rPr>
              <a:t>Robust​ - </a:t>
            </a:r>
            <a:r>
              <a:rPr lang="en-US" sz="2800" i="1" dirty="0">
                <a:solidFill>
                  <a:schemeClr val="tx1">
                    <a:lumMod val="75000"/>
                    <a:lumOff val="25000"/>
                  </a:schemeClr>
                </a:solidFill>
                <a:latin typeface="Config Variable Condensed Condensed" pitchFamily="2" charset="77"/>
              </a:rPr>
              <a:t>Content must be functional across multiple different platforms and able to interact with assistive technology.</a:t>
            </a:r>
          </a:p>
          <a:p>
            <a:endParaRPr lang="en-US" sz="2800" b="1" i="1" dirty="0">
              <a:solidFill>
                <a:schemeClr val="tx1">
                  <a:lumMod val="75000"/>
                  <a:lumOff val="25000"/>
                </a:schemeClr>
              </a:solidFill>
              <a:latin typeface="Config Variable Condensed Condensed" pitchFamily="2" charset="77"/>
            </a:endParaRPr>
          </a:p>
        </p:txBody>
      </p:sp>
    </p:spTree>
    <p:extLst>
      <p:ext uri="{BB962C8B-B14F-4D97-AF65-F5344CB8AC3E}">
        <p14:creationId xmlns:p14="http://schemas.microsoft.com/office/powerpoint/2010/main" val="176059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57A8A-46EB-225C-BEEA-15934ABB55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383E8A4-EC8A-E7AD-9322-BD3598346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EBFB8A5-E0E2-4F12-DC20-F585DAD60B92}"/>
              </a:ext>
            </a:extLst>
          </p:cNvPr>
          <p:cNvSpPr txBox="1"/>
          <p:nvPr/>
        </p:nvSpPr>
        <p:spPr>
          <a:xfrm>
            <a:off x="861409" y="761125"/>
            <a:ext cx="10121901" cy="830997"/>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P.O.U.R - Perceivable</a:t>
            </a:r>
          </a:p>
        </p:txBody>
      </p:sp>
      <p:sp>
        <p:nvSpPr>
          <p:cNvPr id="5" name="TextBox 4">
            <a:extLst>
              <a:ext uri="{FF2B5EF4-FFF2-40B4-BE49-F238E27FC236}">
                <a16:creationId xmlns:a16="http://schemas.microsoft.com/office/drawing/2014/main" id="{AE67776D-D6D9-C9E6-867B-46588936B8C6}"/>
              </a:ext>
            </a:extLst>
          </p:cNvPr>
          <p:cNvSpPr txBox="1"/>
          <p:nvPr/>
        </p:nvSpPr>
        <p:spPr>
          <a:xfrm>
            <a:off x="861409" y="1904125"/>
            <a:ext cx="10006287" cy="4832092"/>
          </a:xfrm>
          <a:prstGeom prst="rect">
            <a:avLst/>
          </a:prstGeom>
          <a:noFill/>
        </p:spPr>
        <p:txBody>
          <a:bodyPr wrap="square" rtlCol="0">
            <a:spAutoFit/>
          </a:bodyPr>
          <a:lstStyle/>
          <a:p>
            <a:r>
              <a:rPr lang="en-US" sz="2800" i="1" dirty="0">
                <a:solidFill>
                  <a:schemeClr val="tx1">
                    <a:lumMod val="75000"/>
                    <a:lumOff val="25000"/>
                  </a:schemeClr>
                </a:solidFill>
                <a:latin typeface="Config Variable Condensed Condensed" pitchFamily="2" charset="77"/>
              </a:rPr>
              <a:t>Information must be presented in ways the end user can perceive. ​</a:t>
            </a:r>
          </a:p>
          <a:p>
            <a:r>
              <a:rPr lang="en-US" sz="2800" b="1" i="1" dirty="0">
                <a:solidFill>
                  <a:schemeClr val="tx1">
                    <a:lumMod val="75000"/>
                    <a:lumOff val="25000"/>
                  </a:schemeClr>
                </a:solidFill>
                <a:latin typeface="Config Variable Condensed Condensed" pitchFamily="2" charset="77"/>
              </a:rPr>
              <a:t>Examples:</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rPr>
              <a:t>Text Alternatives - </a:t>
            </a:r>
            <a:r>
              <a:rPr lang="en-US" sz="2800" i="1" dirty="0">
                <a:solidFill>
                  <a:schemeClr val="tx1">
                    <a:lumMod val="75000"/>
                    <a:lumOff val="25000"/>
                  </a:schemeClr>
                </a:solidFill>
                <a:latin typeface="Config Variable Condensed Condensed" pitchFamily="2" charset="77"/>
              </a:rPr>
              <a:t>Sometimes called alt-text, is a description of something that cannot be understood without being able to see it. An image of a flyer with event information cannot be read by a screen reader, so alt-text must be provided to help the user understand what information was on the flyer. </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rPr>
              <a:t>Closed Captioning - </a:t>
            </a:r>
            <a:r>
              <a:rPr lang="en-US" sz="2800" i="1" dirty="0">
                <a:solidFill>
                  <a:schemeClr val="tx1">
                    <a:lumMod val="75000"/>
                    <a:lumOff val="25000"/>
                  </a:schemeClr>
                </a:solidFill>
                <a:latin typeface="Config Variable Condensed Condensed" pitchFamily="2" charset="77"/>
              </a:rPr>
              <a:t>With videos, a screen reader can provide context with what is on the screen if closed captioning is provided along with the video. </a:t>
            </a:r>
          </a:p>
          <a:p>
            <a:endParaRPr lang="en-US" sz="2800" b="1" i="1" dirty="0">
              <a:solidFill>
                <a:schemeClr val="tx1">
                  <a:lumMod val="75000"/>
                  <a:lumOff val="25000"/>
                </a:schemeClr>
              </a:solidFill>
              <a:latin typeface="Config Variable Condensed Condensed" pitchFamily="2" charset="77"/>
            </a:endParaRPr>
          </a:p>
        </p:txBody>
      </p:sp>
    </p:spTree>
    <p:extLst>
      <p:ext uri="{BB962C8B-B14F-4D97-AF65-F5344CB8AC3E}">
        <p14:creationId xmlns:p14="http://schemas.microsoft.com/office/powerpoint/2010/main" val="43824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62A52-43BF-8269-831D-6FD8EA35B7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0985E05-C22D-BA1E-B611-1072D589CD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2553EC4-050D-21CD-231D-A3B1FDB30DE7}"/>
              </a:ext>
            </a:extLst>
          </p:cNvPr>
          <p:cNvSpPr txBox="1"/>
          <p:nvPr/>
        </p:nvSpPr>
        <p:spPr>
          <a:xfrm>
            <a:off x="861409" y="761125"/>
            <a:ext cx="10121901" cy="830997"/>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P.O.U.R - Operable</a:t>
            </a:r>
          </a:p>
        </p:txBody>
      </p:sp>
      <p:sp>
        <p:nvSpPr>
          <p:cNvPr id="5" name="TextBox 4">
            <a:extLst>
              <a:ext uri="{FF2B5EF4-FFF2-40B4-BE49-F238E27FC236}">
                <a16:creationId xmlns:a16="http://schemas.microsoft.com/office/drawing/2014/main" id="{8530B1CB-6B43-F172-C00C-62F51DBF6421}"/>
              </a:ext>
            </a:extLst>
          </p:cNvPr>
          <p:cNvSpPr txBox="1"/>
          <p:nvPr/>
        </p:nvSpPr>
        <p:spPr>
          <a:xfrm>
            <a:off x="861409" y="1904125"/>
            <a:ext cx="10006287" cy="3970318"/>
          </a:xfrm>
          <a:prstGeom prst="rect">
            <a:avLst/>
          </a:prstGeom>
          <a:noFill/>
        </p:spPr>
        <p:txBody>
          <a:bodyPr wrap="square" rtlCol="0">
            <a:spAutoFit/>
          </a:bodyPr>
          <a:lstStyle/>
          <a:p>
            <a:r>
              <a:rPr lang="en-US" sz="2800" i="1" dirty="0">
                <a:solidFill>
                  <a:schemeClr val="tx1">
                    <a:lumMod val="75000"/>
                    <a:lumOff val="25000"/>
                  </a:schemeClr>
                </a:solidFill>
                <a:latin typeface="Config Variable Condensed Condensed" pitchFamily="2" charset="77"/>
              </a:rPr>
              <a:t>Interface components must be operable by users who may be using different tools, such as voice commands, to interact with content.​</a:t>
            </a:r>
          </a:p>
          <a:p>
            <a:r>
              <a:rPr lang="en-US" sz="2800" b="1" i="1" dirty="0">
                <a:solidFill>
                  <a:schemeClr val="tx1">
                    <a:lumMod val="75000"/>
                    <a:lumOff val="25000"/>
                  </a:schemeClr>
                </a:solidFill>
                <a:latin typeface="Config Variable Condensed Condensed" pitchFamily="2" charset="77"/>
              </a:rPr>
              <a:t>Examples:</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rPr>
              <a:t>Keyboard Navigation - </a:t>
            </a:r>
            <a:r>
              <a:rPr lang="en-US" sz="2800" i="1" dirty="0">
                <a:solidFill>
                  <a:schemeClr val="tx1">
                    <a:lumMod val="75000"/>
                    <a:lumOff val="25000"/>
                  </a:schemeClr>
                </a:solidFill>
                <a:latin typeface="Config Variable Condensed Condensed" pitchFamily="2" charset="77"/>
              </a:rPr>
              <a:t>Some users use a keyboard to navigate through a website because they have a hard time using a mouse. The tab key is an example of how a person might navigate a website without a mouse or trackpad. </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rPr>
              <a:t>Video or animation control - </a:t>
            </a:r>
            <a:r>
              <a:rPr lang="en-US" sz="2800" i="1" dirty="0">
                <a:solidFill>
                  <a:schemeClr val="tx1">
                    <a:lumMod val="75000"/>
                    <a:lumOff val="25000"/>
                  </a:schemeClr>
                </a:solidFill>
                <a:latin typeface="Config Variable Condensed Condensed" pitchFamily="2" charset="77"/>
              </a:rPr>
              <a:t>The user should have the ability to pause or play animations or videos using the keyboard.  </a:t>
            </a:r>
          </a:p>
        </p:txBody>
      </p:sp>
    </p:spTree>
    <p:extLst>
      <p:ext uri="{BB962C8B-B14F-4D97-AF65-F5344CB8AC3E}">
        <p14:creationId xmlns:p14="http://schemas.microsoft.com/office/powerpoint/2010/main" val="408152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AE498-9867-5ECC-B9C8-33695860ED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6336C8-65AA-5EFE-7141-20D4F19396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A084868-2CD2-A622-F021-D9BA358E2D06}"/>
              </a:ext>
            </a:extLst>
          </p:cNvPr>
          <p:cNvSpPr txBox="1"/>
          <p:nvPr/>
        </p:nvSpPr>
        <p:spPr>
          <a:xfrm>
            <a:off x="861409" y="761125"/>
            <a:ext cx="10121901" cy="830997"/>
          </a:xfrm>
          <a:prstGeom prst="rect">
            <a:avLst/>
          </a:prstGeom>
          <a:noFill/>
        </p:spPr>
        <p:txBody>
          <a:bodyPr wrap="square" rtlCol="0">
            <a:spAutoFit/>
          </a:bodyPr>
          <a:lstStyle/>
          <a:p>
            <a:r>
              <a:rPr lang="en-US" sz="4800" b="1" i="1" dirty="0">
                <a:solidFill>
                  <a:srgbClr val="002855"/>
                </a:solidFill>
                <a:latin typeface="Config Variable Condensed Black Condensed" pitchFamily="2" charset="77"/>
              </a:rPr>
              <a:t>P.O.U.R - Understandable</a:t>
            </a:r>
          </a:p>
        </p:txBody>
      </p:sp>
      <p:sp>
        <p:nvSpPr>
          <p:cNvPr id="5" name="TextBox 4">
            <a:extLst>
              <a:ext uri="{FF2B5EF4-FFF2-40B4-BE49-F238E27FC236}">
                <a16:creationId xmlns:a16="http://schemas.microsoft.com/office/drawing/2014/main" id="{F99ED39C-B50F-31C5-F4EC-8F4C219E71E5}"/>
              </a:ext>
            </a:extLst>
          </p:cNvPr>
          <p:cNvSpPr txBox="1"/>
          <p:nvPr/>
        </p:nvSpPr>
        <p:spPr>
          <a:xfrm>
            <a:off x="861409" y="1904125"/>
            <a:ext cx="10006287" cy="4832092"/>
          </a:xfrm>
          <a:prstGeom prst="rect">
            <a:avLst/>
          </a:prstGeom>
          <a:noFill/>
        </p:spPr>
        <p:txBody>
          <a:bodyPr wrap="square" rtlCol="0">
            <a:spAutoFit/>
          </a:bodyPr>
          <a:lstStyle/>
          <a:p>
            <a:r>
              <a:rPr lang="en-US" sz="2800" i="1" dirty="0">
                <a:solidFill>
                  <a:schemeClr val="tx1">
                    <a:lumMod val="75000"/>
                    <a:lumOff val="25000"/>
                  </a:schemeClr>
                </a:solidFill>
                <a:latin typeface="Config Variable Condensed Condensed" pitchFamily="2" charset="77"/>
              </a:rPr>
              <a:t>Users must be able to understand the content – ensure there is a logical flow and use the simplest, clearest language appropriate for your audience​.</a:t>
            </a:r>
          </a:p>
          <a:p>
            <a:r>
              <a:rPr lang="en-US" sz="2800" b="1" i="1" dirty="0">
                <a:solidFill>
                  <a:schemeClr val="tx1">
                    <a:lumMod val="75000"/>
                    <a:lumOff val="25000"/>
                  </a:schemeClr>
                </a:solidFill>
                <a:latin typeface="Config Variable Condensed Condensed" pitchFamily="2" charset="77"/>
              </a:rPr>
              <a:t>Examples:</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rPr>
              <a:t>Reading Level - </a:t>
            </a:r>
            <a:r>
              <a:rPr lang="en-US" sz="2800" i="1" dirty="0">
                <a:solidFill>
                  <a:schemeClr val="tx1">
                    <a:lumMod val="75000"/>
                    <a:lumOff val="25000"/>
                  </a:schemeClr>
                </a:solidFill>
                <a:latin typeface="Config Variable Condensed Condensed" pitchFamily="2" charset="77"/>
              </a:rPr>
              <a:t>The average U.S. adult reads at a 7th and 8th grade reading level. You should try to cater to the reading level of your audience. </a:t>
            </a:r>
          </a:p>
          <a:p>
            <a:pPr marL="457200" indent="-457200">
              <a:buFont typeface="Arial" panose="020B0604020202020204" pitchFamily="34" charset="0"/>
              <a:buChar char="•"/>
            </a:pPr>
            <a:r>
              <a:rPr lang="en-US" sz="2800" b="1" i="1" dirty="0">
                <a:solidFill>
                  <a:schemeClr val="tx1">
                    <a:lumMod val="75000"/>
                    <a:lumOff val="25000"/>
                  </a:schemeClr>
                </a:solidFill>
                <a:latin typeface="Config Variable Condensed Condensed" pitchFamily="2" charset="77"/>
              </a:rPr>
              <a:t>Consistent Navigation - </a:t>
            </a:r>
            <a:r>
              <a:rPr lang="en-US" sz="2800" i="1" dirty="0">
                <a:solidFill>
                  <a:schemeClr val="tx1">
                    <a:lumMod val="75000"/>
                    <a:lumOff val="25000"/>
                  </a:schemeClr>
                </a:solidFill>
                <a:latin typeface="Config Variable Condensed Condensed" pitchFamily="2" charset="77"/>
              </a:rPr>
              <a:t>Links in the navigation and sub-navigation should be consistent to help avoid confusion between pages. </a:t>
            </a:r>
          </a:p>
          <a:p>
            <a:endParaRPr lang="en-US" sz="2800" i="1" dirty="0">
              <a:solidFill>
                <a:schemeClr val="tx1">
                  <a:lumMod val="75000"/>
                  <a:lumOff val="25000"/>
                </a:schemeClr>
              </a:solidFill>
              <a:latin typeface="Config Variable Condensed Condensed" pitchFamily="2" charset="77"/>
            </a:endParaRPr>
          </a:p>
        </p:txBody>
      </p:sp>
    </p:spTree>
    <p:extLst>
      <p:ext uri="{BB962C8B-B14F-4D97-AF65-F5344CB8AC3E}">
        <p14:creationId xmlns:p14="http://schemas.microsoft.com/office/powerpoint/2010/main" val="2760109708"/>
      </p:ext>
    </p:extLst>
  </p:cSld>
  <p:clrMapOvr>
    <a:masterClrMapping/>
  </p:clrMapOvr>
</p:sld>
</file>

<file path=ppt/theme/theme1.xml><?xml version="1.0" encoding="utf-8"?>
<a:theme xmlns:a="http://schemas.openxmlformats.org/drawingml/2006/main" name="WVU-GeneralBrand-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VU-GeneralBrand-Template" id="{CD71060A-5591-CE44-A0E3-62B11D078B57}" vid="{6AA6B12F-A4AB-FC43-B7FA-BC1A7D54D8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173</TotalTime>
  <Words>919</Words>
  <Application>Microsoft Macintosh PowerPoint</Application>
  <PresentationFormat>Widescreen</PresentationFormat>
  <Paragraphs>46</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Config Variable</vt:lpstr>
      <vt:lpstr>Config Variable Condensed Black Condensed</vt:lpstr>
      <vt:lpstr>Config Variable Condensed Condensed</vt:lpstr>
      <vt:lpstr>WVU-GeneralBrand-Template</vt:lpstr>
      <vt:lpstr>Why digital accessibility should be a part of your skillset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Graham Curry</dc:creator>
  <cp:lastModifiedBy>Sarah Gould</cp:lastModifiedBy>
  <cp:revision>11</cp:revision>
  <dcterms:created xsi:type="dcterms:W3CDTF">2025-06-20T13:54:38Z</dcterms:created>
  <dcterms:modified xsi:type="dcterms:W3CDTF">2025-11-17T16:05:56Z</dcterms:modified>
</cp:coreProperties>
</file>